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62" r:id="rId4"/>
    <p:sldId id="263" r:id="rId5"/>
    <p:sldId id="273" r:id="rId6"/>
    <p:sldId id="264" r:id="rId7"/>
    <p:sldId id="274" r:id="rId8"/>
    <p:sldId id="276" r:id="rId9"/>
    <p:sldId id="277" r:id="rId10"/>
    <p:sldId id="275" r:id="rId11"/>
    <p:sldId id="278" r:id="rId12"/>
    <p:sldId id="265" r:id="rId13"/>
    <p:sldId id="266" r:id="rId14"/>
    <p:sldId id="267" r:id="rId15"/>
    <p:sldId id="269" r:id="rId16"/>
    <p:sldId id="280" r:id="rId17"/>
    <p:sldId id="271" r:id="rId18"/>
    <p:sldId id="285" r:id="rId19"/>
    <p:sldId id="282" r:id="rId20"/>
    <p:sldId id="270" r:id="rId21"/>
    <p:sldId id="284" r:id="rId22"/>
    <p:sldId id="286" r:id="rId23"/>
    <p:sldId id="287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78" y="1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35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6B22D-CC20-491F-B1D4-FDAB9E044CBA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6E449-1229-49CC-B96A-77697B49E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47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6E449-1229-49CC-B96A-77697B49E0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61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85E4C-96FD-4003-8C84-C5DD890EF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1F8672-6F12-4C50-A86D-5B3BDC550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7D1A0-7C6C-46D9-9890-AC899A4FE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FA4-8BA6-43DA-87F4-FCEBF03245DA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15A09-F693-47E3-9761-84433C76C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77C2C-3089-4B63-B0BE-0A15CEE1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D15-B600-43D5-8CD2-FDA624C08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1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2022-2529-498B-8E04-2513D4A73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ED5B7-1EC8-4A7A-B34A-C01AA14AB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406A5-85CC-4775-930D-E83EE7BD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FA4-8BA6-43DA-87F4-FCEBF03245DA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6FC14-C684-4434-A530-638F65AC7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BCD6F-EDF7-455D-9B8A-E792D629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D15-B600-43D5-8CD2-FDA624C08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22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9D891-8A67-4CE6-8AE2-8E118CA33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0B282A-DEB6-4D05-BE04-DCE7B793F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20783-FECD-4F86-8062-8A1353FE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FA4-8BA6-43DA-87F4-FCEBF03245DA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112DB-BD47-4AC0-8E4D-FA389125A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8319F-94FB-4E90-8E36-D955D77BE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D15-B600-43D5-8CD2-FDA624C08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70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9E32-8F82-40E5-A468-FDEA7A453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B64CC-DD90-4328-964B-C2DD092E5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206C1-DDCA-42B3-B8F9-7FFA4D867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FA4-8BA6-43DA-87F4-FCEBF03245DA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11C67-8EB7-4BE4-A194-6E1D4C50B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C9132-5091-4008-BB29-31817156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D15-B600-43D5-8CD2-FDA624C08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22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8D532-7817-46D3-98B2-95DE868A4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0363C-CA69-414D-865C-69BA308E0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918F5-B127-476B-864A-43ED5774E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FA4-8BA6-43DA-87F4-FCEBF03245DA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A71E1-BAEC-4433-8EB3-ABA8B00B9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722F8-5F4D-49DA-BEC1-0AF5E52C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D15-B600-43D5-8CD2-FDA624C08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6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FC6B-A5D4-48FF-BC60-3FFDEF89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F2080-8B57-4779-B2C8-D9130E39CE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59B3B-4859-4FCC-8ABE-5E3EC7D8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8F98B-CCC3-4C9C-B820-725FF721B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FA4-8BA6-43DA-87F4-FCEBF03245DA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5D8E8-FB0B-4747-8710-2E4F7DD82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7CF93-2885-4B71-8432-736BBFC1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D15-B600-43D5-8CD2-FDA624C08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59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7414E-5D9B-4F96-9A4A-B86FA744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1D435-5361-4D89-AA46-A7EFC26EA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F3720C-8939-4FBF-82BF-0129CFFF2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3A67C8-8C35-4A99-9B41-B9AE213FE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F1EC15-06B1-461F-986D-3233234870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F5416-044F-4652-A954-85C0B57DF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FA4-8BA6-43DA-87F4-FCEBF03245DA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5E843C-895F-4DD7-9DA0-DC879209B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EA493D-E5A9-44F4-8F68-637778613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D15-B600-43D5-8CD2-FDA624C08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64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88F2B-0F30-48D8-A5FA-7B03852F2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E08A29-8950-4DDF-8FAB-C72885D29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FA4-8BA6-43DA-87F4-FCEBF03245DA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FC03FF-8CDD-427C-915F-FC8188026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03929-33A9-4300-B974-048B223AE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D15-B600-43D5-8CD2-FDA624C08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1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B41428-81A3-4135-B8F6-C5D4D274C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FA4-8BA6-43DA-87F4-FCEBF03245DA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F28DDB-8075-49FA-9A2B-02DFA1082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CA247-970B-4267-9069-F3D25834A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D15-B600-43D5-8CD2-FDA624C08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3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C823-CA76-441E-8EC6-14446CAE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3860F-0E0B-4095-B4CB-90C78EC5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AD6E0-7315-4388-9592-CDE0BD76D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6F6E8-1E70-4A89-B6FE-481111AD9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FA4-8BA6-43DA-87F4-FCEBF03245DA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81207-C6BD-4BA0-9A74-7DBE4C37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896AE-DB4B-4152-9F46-990AEBD0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D15-B600-43D5-8CD2-FDA624C08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87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A15AC-AC39-4142-90A8-6C22E795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552B97-648F-4B51-BBCF-D9D967E35E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E6731-8900-4827-884C-4DE4B98AF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7251F-5C4C-483E-9141-ECA6CCC7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4FA4-8BA6-43DA-87F4-FCEBF03245DA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34080-1420-4FEE-A4F6-6E20FFE60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B5D25-BC16-44A2-BF25-2E2CF85A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1D15-B600-43D5-8CD2-FDA624C08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16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FD18FB-EC5B-4204-BFCB-8BDC2717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F7A77-B88B-443C-9502-C173F4594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02427-3EA0-4AE2-AF5F-20C66BCC7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C4FA4-8BA6-43DA-87F4-FCEBF03245DA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3FBBF-8DC8-4FA5-AE53-FA69319EF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A93C3-6B70-4E6A-BFF7-F0A71DD8D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B1D15-B600-43D5-8CD2-FDA624C08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2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png"/><Relationship Id="rId5" Type="http://schemas.openxmlformats.org/officeDocument/2006/relationships/image" Target="../media/image36.wmf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CB739-F166-4392-A23B-72DFB6949E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Sensory Marketing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and the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Subtle Science of Packaging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535813-B257-4392-9B2B-B10B91A9B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38519"/>
          </a:xfrm>
        </p:spPr>
        <p:txBody>
          <a:bodyPr>
            <a:normAutofit lnSpcReduction="10000"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David Frank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MSc Marketing, Edinburgh Napier University, Scotland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Dip. Business, Central TAFE, Australia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thedavidfrank.com/talks</a:t>
            </a:r>
          </a:p>
          <a:p>
            <a:r>
              <a:rPr lang="en-US" dirty="0">
                <a:solidFill>
                  <a:schemeClr val="bg1"/>
                </a:solidFill>
              </a:rPr>
              <a:t>@</a:t>
            </a:r>
            <a:r>
              <a:rPr lang="en-US" dirty="0" err="1">
                <a:solidFill>
                  <a:schemeClr val="bg1"/>
                </a:solidFill>
              </a:rPr>
              <a:t>TheDF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i.ytimg.com/vi/osxjSGdnTME/maxresdefault.jpg">
            <a:extLst>
              <a:ext uri="{FF2B5EF4-FFF2-40B4-BE49-F238E27FC236}">
                <a16:creationId xmlns:a16="http://schemas.microsoft.com/office/drawing/2014/main" id="{5428DD82-F975-4807-A0F3-5822AF016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0" t="20097" r="32391" b="17874"/>
          <a:stretch/>
        </p:blipFill>
        <p:spPr bwMode="auto">
          <a:xfrm>
            <a:off x="5141843" y="5950226"/>
            <a:ext cx="376324" cy="34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336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3E79-ABFF-4BFA-93F1-F71C2D25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Category Cues: Packaging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CCDB0-BB70-41E2-B4BC-A2A50A343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255" y="1816385"/>
            <a:ext cx="3927764" cy="50193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toothpaste comes in…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180DD4-7CC9-4D5A-A371-412BDBBE4E2F}"/>
              </a:ext>
            </a:extLst>
          </p:cNvPr>
          <p:cNvSpPr txBox="1">
            <a:spLocks/>
          </p:cNvSpPr>
          <p:nvPr/>
        </p:nvSpPr>
        <p:spPr>
          <a:xfrm>
            <a:off x="4221019" y="1816382"/>
            <a:ext cx="3927764" cy="501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mayonnaise comes in…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6EDEB9-F99F-4D6F-ADC0-B14B10A56C5D}"/>
              </a:ext>
            </a:extLst>
          </p:cNvPr>
          <p:cNvSpPr txBox="1">
            <a:spLocks/>
          </p:cNvSpPr>
          <p:nvPr/>
        </p:nvSpPr>
        <p:spPr>
          <a:xfrm>
            <a:off x="8148783" y="1825612"/>
            <a:ext cx="3927764" cy="501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cheese comes in…</a:t>
            </a:r>
          </a:p>
        </p:txBody>
      </p:sp>
      <p:pic>
        <p:nvPicPr>
          <p:cNvPr id="9220" name="Picture 4" descr="https://cupofjo.com/wp-content/uploads/2015/09/cheese_sweden.jpg">
            <a:extLst>
              <a:ext uri="{FF2B5EF4-FFF2-40B4-BE49-F238E27FC236}">
                <a16:creationId xmlns:a16="http://schemas.microsoft.com/office/drawing/2014/main" id="{E0732FC6-4949-4F8B-ADB7-3D3925D6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695" y="2767932"/>
            <a:ext cx="5351228" cy="401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cheese wheel">
            <a:extLst>
              <a:ext uri="{FF2B5EF4-FFF2-40B4-BE49-F238E27FC236}">
                <a16:creationId xmlns:a16="http://schemas.microsoft.com/office/drawing/2014/main" id="{09369965-E713-4995-8E6F-AE1E75742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02" y="2693377"/>
            <a:ext cx="2581275" cy="19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cheese wedge">
            <a:extLst>
              <a:ext uri="{FF2B5EF4-FFF2-40B4-BE49-F238E27FC236}">
                <a16:creationId xmlns:a16="http://schemas.microsoft.com/office/drawing/2014/main" id="{DA1ED342-DC72-441E-95F7-19BE07BA1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02" y="4656324"/>
            <a:ext cx="2335823" cy="23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 result for kraft singles">
            <a:extLst>
              <a:ext uri="{FF2B5EF4-FFF2-40B4-BE49-F238E27FC236}">
                <a16:creationId xmlns:a16="http://schemas.microsoft.com/office/drawing/2014/main" id="{11AD16B8-EA6D-4157-AC79-A807A7AC9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4600" y1="25656" x2="55200" y2="21718"/>
                        <a14:foregroundMark x1="65600" y1="26253" x2="56200" y2="26611"/>
                        <a14:foregroundMark x1="22800" y1="66110" x2="22800" y2="66110"/>
                        <a14:foregroundMark x1="23000" y1="67542" x2="31200" y2="71360"/>
                        <a14:foregroundMark x1="17000" y1="63842" x2="34600" y2="74224"/>
                        <a14:foregroundMark x1="46300" y1="27446" x2="58300" y2="35561"/>
                        <a14:foregroundMark x1="58300" y1="35561" x2="63400" y2="36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495" y="2444015"/>
            <a:ext cx="2820920" cy="236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pbs.twimg.com/media/CJjxm7WWoAER_3t.jpg">
            <a:extLst>
              <a:ext uri="{FF2B5EF4-FFF2-40B4-BE49-F238E27FC236}">
                <a16:creationId xmlns:a16="http://schemas.microsoft.com/office/drawing/2014/main" id="{D7598D00-89B0-47D2-A767-7856A381E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947" y="4656324"/>
            <a:ext cx="2137021" cy="213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4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4580F-701B-4792-B2E9-430E751DD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Close your eyes again, and imagine…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E260A-F64A-46CB-B141-4ED210B9B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2410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Large, brightly colored, bottle with lots of asymmetric curves</a:t>
            </a:r>
          </a:p>
          <a:p>
            <a:r>
              <a:rPr lang="en-US" dirty="0">
                <a:solidFill>
                  <a:schemeClr val="bg1"/>
                </a:solidFill>
              </a:rPr>
              <a:t>Background: bright blue, green or red</a:t>
            </a:r>
          </a:p>
          <a:p>
            <a:r>
              <a:rPr lang="en-US" dirty="0">
                <a:solidFill>
                  <a:schemeClr val="bg1"/>
                </a:solidFill>
              </a:rPr>
              <a:t>Big handle on one side</a:t>
            </a:r>
          </a:p>
          <a:p>
            <a:r>
              <a:rPr lang="en-US" dirty="0">
                <a:solidFill>
                  <a:schemeClr val="bg1"/>
                </a:solidFill>
              </a:rPr>
              <a:t>Brightly coloured text</a:t>
            </a:r>
          </a:p>
          <a:p>
            <a:r>
              <a:rPr lang="en-US" dirty="0">
                <a:solidFill>
                  <a:schemeClr val="bg1"/>
                </a:solidFill>
              </a:rPr>
              <a:t>Extra bold</a:t>
            </a:r>
          </a:p>
          <a:p>
            <a:r>
              <a:rPr lang="en-US" dirty="0">
                <a:solidFill>
                  <a:schemeClr val="bg1"/>
                </a:solidFill>
              </a:rPr>
              <a:t>Uppercase</a:t>
            </a:r>
          </a:p>
          <a:p>
            <a:r>
              <a:rPr lang="en-US" dirty="0">
                <a:solidFill>
                  <a:schemeClr val="bg1"/>
                </a:solidFill>
              </a:rPr>
              <a:t>Sans-serif italic font arranged diagonally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What product category am I?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2EA1EE-8ACC-488D-A459-C6E9186A38D3}"/>
              </a:ext>
            </a:extLst>
          </p:cNvPr>
          <p:cNvSpPr/>
          <p:nvPr/>
        </p:nvSpPr>
        <p:spPr>
          <a:xfrm>
            <a:off x="0" y="6509477"/>
            <a:ext cx="19645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Celhay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Trinquecoste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2014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316" name="Picture 4" descr="Image result for laundry detergent">
            <a:extLst>
              <a:ext uri="{FF2B5EF4-FFF2-40B4-BE49-F238E27FC236}">
                <a16:creationId xmlns:a16="http://schemas.microsoft.com/office/drawing/2014/main" id="{ECD6049D-1B3B-480D-8E78-B67F6E633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190" y="1914512"/>
            <a:ext cx="2744665" cy="27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 result for laundry detergent">
            <a:extLst>
              <a:ext uri="{FF2B5EF4-FFF2-40B4-BE49-F238E27FC236}">
                <a16:creationId xmlns:a16="http://schemas.microsoft.com/office/drawing/2014/main" id="{197F8C9B-0024-426A-9DEA-4F167213D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14" b="93286" l="10000" r="90000">
                        <a14:foregroundMark x1="41286" y1="43286" x2="54429" y2="55143"/>
                        <a14:foregroundMark x1="54429" y1="55143" x2="56286" y2="54143"/>
                        <a14:foregroundMark x1="48000" y1="49714" x2="43714" y2="68143"/>
                        <a14:foregroundMark x1="43714" y1="68143" x2="35143" y2="50714"/>
                        <a14:foregroundMark x1="35143" y1="50714" x2="36143" y2="49429"/>
                        <a14:foregroundMark x1="42571" y1="5857" x2="37714" y2="16429"/>
                        <a14:foregroundMark x1="31286" y1="92000" x2="50571" y2="90714"/>
                        <a14:foregroundMark x1="50571" y1="90714" x2="68714" y2="91571"/>
                        <a14:foregroundMark x1="68714" y1="91571" x2="70429" y2="93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705" y="1690688"/>
            <a:ext cx="2315067" cy="231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Image result for laundry detergent">
            <a:extLst>
              <a:ext uri="{FF2B5EF4-FFF2-40B4-BE49-F238E27FC236}">
                <a16:creationId xmlns:a16="http://schemas.microsoft.com/office/drawing/2014/main" id="{3EA2F3E4-1810-47C8-ACC6-BAEF84FFF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108" y="4500362"/>
            <a:ext cx="1488873" cy="225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Image result for box detergent">
            <a:extLst>
              <a:ext uri="{FF2B5EF4-FFF2-40B4-BE49-F238E27FC236}">
                <a16:creationId xmlns:a16="http://schemas.microsoft.com/office/drawing/2014/main" id="{34DF1219-8A1C-4C1C-9911-67BF5FD84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000" r="94200">
                        <a14:foregroundMark x1="10000" y1="15800" x2="5000" y2="40800"/>
                        <a14:foregroundMark x1="5000" y1="40800" x2="9800" y2="75000"/>
                        <a14:foregroundMark x1="9800" y1="75000" x2="16000" y2="85000"/>
                        <a14:foregroundMark x1="16000" y1="85000" x2="30000" y2="86600"/>
                        <a14:foregroundMark x1="30000" y1="86600" x2="87600" y2="80600"/>
                        <a14:foregroundMark x1="87600" y1="80600" x2="92400" y2="70800"/>
                        <a14:foregroundMark x1="92400" y1="70800" x2="90800" y2="23600"/>
                        <a14:foregroundMark x1="90800" y1="23600" x2="86000" y2="13800"/>
                        <a14:foregroundMark x1="86000" y1="13800" x2="71600" y2="11800"/>
                        <a14:foregroundMark x1="5400" y1="16600" x2="6400" y2="38800"/>
                        <a14:foregroundMark x1="6400" y1="38800" x2="3800" y2="50000"/>
                        <a14:foregroundMark x1="3800" y1="50000" x2="7000" y2="71400"/>
                        <a14:foregroundMark x1="7000" y1="71400" x2="12200" y2="47400"/>
                        <a14:foregroundMark x1="12200" y1="47400" x2="13600" y2="50400"/>
                        <a14:foregroundMark x1="92400" y1="81200" x2="91800" y2="22400"/>
                        <a14:foregroundMark x1="94200" y1="59200" x2="94200" y2="8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035" y="4433781"/>
            <a:ext cx="2214196" cy="221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20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9A47-A84E-4BD2-B76D-1B54FFEE5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Borrow Associations</a:t>
            </a:r>
          </a:p>
        </p:txBody>
      </p:sp>
      <p:pic>
        <p:nvPicPr>
          <p:cNvPr id="4" name="Picture 3" descr="http://gajitz.com/wp-content/uploads/2012/04/tetra-pak-smart-carton.jpg">
            <a:extLst>
              <a:ext uri="{FF2B5EF4-FFF2-40B4-BE49-F238E27FC236}">
                <a16:creationId xmlns:a16="http://schemas.microsoft.com/office/drawing/2014/main" id="{5FBBE3E0-AA78-40B5-AC28-BFD04CCE903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8" t="13295" r="33158" b="16667"/>
          <a:stretch/>
        </p:blipFill>
        <p:spPr bwMode="auto">
          <a:xfrm>
            <a:off x="941675" y="1690688"/>
            <a:ext cx="2390770" cy="4613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0232F6-6028-473E-AD4F-D90AD619B807}"/>
              </a:ext>
            </a:extLst>
          </p:cNvPr>
          <p:cNvGrpSpPr/>
          <p:nvPr/>
        </p:nvGrpSpPr>
        <p:grpSpPr>
          <a:xfrm>
            <a:off x="4221016" y="1690687"/>
            <a:ext cx="7688292" cy="4613455"/>
            <a:chOff x="5911273" y="2161585"/>
            <a:chExt cx="5548480" cy="3329434"/>
          </a:xfrm>
        </p:grpSpPr>
        <p:pic>
          <p:nvPicPr>
            <p:cNvPr id="8198" name="Picture 6" descr="https://www.britishcornershop.co.uk/img/large/QWOP2758.jpg">
              <a:extLst>
                <a:ext uri="{FF2B5EF4-FFF2-40B4-BE49-F238E27FC236}">
                  <a16:creationId xmlns:a16="http://schemas.microsoft.com/office/drawing/2014/main" id="{BC90144A-B5E2-4DA8-94A5-583FA73D02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40" r="20540"/>
            <a:stretch/>
          </p:blipFill>
          <p:spPr bwMode="auto">
            <a:xfrm>
              <a:off x="5911273" y="2161585"/>
              <a:ext cx="1961724" cy="3329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Image result for covent garden soup">
              <a:extLst>
                <a:ext uri="{FF2B5EF4-FFF2-40B4-BE49-F238E27FC236}">
                  <a16:creationId xmlns:a16="http://schemas.microsoft.com/office/drawing/2014/main" id="{D7F0EDD6-24EE-491A-AB12-7494B7B9E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2763" y="2165927"/>
              <a:ext cx="1816990" cy="332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Image result for covent garden soup">
              <a:extLst>
                <a:ext uri="{FF2B5EF4-FFF2-40B4-BE49-F238E27FC236}">
                  <a16:creationId xmlns:a16="http://schemas.microsoft.com/office/drawing/2014/main" id="{4AAF4E66-E115-4250-AAEA-E85025BFEF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14" t="4511" r="37249" b="5051"/>
            <a:stretch/>
          </p:blipFill>
          <p:spPr bwMode="auto">
            <a:xfrm>
              <a:off x="7872996" y="2165927"/>
              <a:ext cx="1769767" cy="332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EB59C58-9942-4D8C-B909-00CD235DE13E}"/>
              </a:ext>
            </a:extLst>
          </p:cNvPr>
          <p:cNvSpPr/>
          <p:nvPr/>
        </p:nvSpPr>
        <p:spPr>
          <a:xfrm>
            <a:off x="0" y="6514712"/>
            <a:ext cx="36710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Gallace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&amp; Spence, 2014; Spence &amp;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Gallace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2011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9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DBE3F-1C03-4E51-86B8-C37BA0A5B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596" y="5026594"/>
            <a:ext cx="5139519" cy="699211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</a:rPr>
              <a:t>“99% pleasure. The rest is carton”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074" name="Picture 2" descr="Image result for ben jerry's logo">
            <a:extLst>
              <a:ext uri="{FF2B5EF4-FFF2-40B4-BE49-F238E27FC236}">
                <a16:creationId xmlns:a16="http://schemas.microsoft.com/office/drawing/2014/main" id="{E5A6F799-20BD-4C15-9B46-CA3481F83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15" y="790575"/>
            <a:ext cx="47625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12C2BD-EC15-42C8-BAC5-0EEB4E7131E3}"/>
              </a:ext>
            </a:extLst>
          </p:cNvPr>
          <p:cNvSpPr txBox="1">
            <a:spLocks/>
          </p:cNvSpPr>
          <p:nvPr/>
        </p:nvSpPr>
        <p:spPr>
          <a:xfrm>
            <a:off x="0" y="6588294"/>
            <a:ext cx="5139519" cy="349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Spence &amp; </a:t>
            </a:r>
            <a:r>
              <a:rPr lang="en-US" sz="1200" dirty="0" err="1">
                <a:solidFill>
                  <a:schemeClr val="bg1"/>
                </a:solidFill>
              </a:rPr>
              <a:t>Gallace</a:t>
            </a:r>
            <a:r>
              <a:rPr lang="en-US" sz="1200" dirty="0">
                <a:solidFill>
                  <a:schemeClr val="bg1"/>
                </a:solidFill>
              </a:rPr>
              <a:t> 2011, Cheskin (1957)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DD179BA-C8DC-4554-92D5-CC5F65E6A1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697460"/>
              </p:ext>
            </p:extLst>
          </p:nvPr>
        </p:nvGraphicFramePr>
        <p:xfrm>
          <a:off x="5618773" y="1368165"/>
          <a:ext cx="6573227" cy="3157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Image" r:id="rId4" imgW="8672760" imgH="4164840" progId="Photoshop.Image.13">
                  <p:embed/>
                </p:oleObj>
              </mc:Choice>
              <mc:Fallback>
                <p:oleObj name="Image" r:id="rId4" imgW="8672760" imgH="4164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18773" y="1368165"/>
                        <a:ext cx="6573227" cy="3157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1330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161FC-DE13-40D0-871D-6295C196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Bouba</a:t>
            </a:r>
            <a:r>
              <a:rPr lang="en-US" dirty="0">
                <a:solidFill>
                  <a:schemeClr val="bg1"/>
                </a:solidFill>
              </a:rPr>
              <a:t> / Kiki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277C-04A3-44D0-B76F-BCD874B2B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418" y="4531057"/>
            <a:ext cx="7805382" cy="477671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solidFill>
                  <a:schemeClr val="bg1"/>
                </a:solidFill>
              </a:rPr>
              <a:t> Neurotypical individuals: 88%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s://upload.wikimedia.org/wikipedia/commons/thumb/e/e7/Booba-Kiki.svg/250px-Booba-Kiki.svg.png">
            <a:extLst>
              <a:ext uri="{FF2B5EF4-FFF2-40B4-BE49-F238E27FC236}">
                <a16:creationId xmlns:a16="http://schemas.microsoft.com/office/drawing/2014/main" id="{49D45CD4-480B-4D71-BB44-18D586D13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668" y="1825625"/>
            <a:ext cx="4356000" cy="223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69A07D-2193-4330-88C8-0C0E579D5EE4}"/>
              </a:ext>
            </a:extLst>
          </p:cNvPr>
          <p:cNvSpPr txBox="1">
            <a:spLocks/>
          </p:cNvSpPr>
          <p:nvPr/>
        </p:nvSpPr>
        <p:spPr>
          <a:xfrm>
            <a:off x="0" y="6542573"/>
            <a:ext cx="9257500" cy="436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200" dirty="0" err="1">
                <a:solidFill>
                  <a:schemeClr val="bg1"/>
                </a:solidFill>
              </a:rPr>
              <a:t>Köhler</a:t>
            </a:r>
            <a:r>
              <a:rPr lang="en-AU" sz="1200" dirty="0">
                <a:solidFill>
                  <a:schemeClr val="bg1"/>
                </a:solidFill>
              </a:rPr>
              <a:t>, W, 1929; </a:t>
            </a:r>
            <a:r>
              <a:rPr lang="en-US" sz="1200" i="1" dirty="0" err="1">
                <a:solidFill>
                  <a:schemeClr val="bg1"/>
                </a:solidFill>
              </a:rPr>
              <a:t>Oberman</a:t>
            </a:r>
            <a:r>
              <a:rPr lang="en-US" sz="1200" i="1" dirty="0">
                <a:solidFill>
                  <a:schemeClr val="bg1"/>
                </a:solidFill>
              </a:rPr>
              <a:t> LM &amp; Ramachandran VS, 2008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3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69F31-3DE7-47B9-B144-BF648500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Shapes and typefaces taste…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AA71E-FBCB-48CD-AEE0-20D278A8B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566" y="1863336"/>
            <a:ext cx="4525502" cy="44721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Round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 algn="ctr">
              <a:buNone/>
            </a:pPr>
            <a:br>
              <a:rPr lang="en-US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en-US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Low color saturation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C0D4F5-1A1D-4AF1-872A-827AED6B9E71}"/>
              </a:ext>
            </a:extLst>
          </p:cNvPr>
          <p:cNvSpPr txBox="1">
            <a:spLocks/>
          </p:cNvSpPr>
          <p:nvPr/>
        </p:nvSpPr>
        <p:spPr>
          <a:xfrm>
            <a:off x="0" y="6574416"/>
            <a:ext cx="4388893" cy="283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Velasco et al (2014) , Becker et al. (2011)</a:t>
            </a:r>
          </a:p>
        </p:txBody>
      </p:sp>
      <p:pic>
        <p:nvPicPr>
          <p:cNvPr id="14340" name="Picture 4" descr="Image result for sweet">
            <a:extLst>
              <a:ext uri="{FF2B5EF4-FFF2-40B4-BE49-F238E27FC236}">
                <a16:creationId xmlns:a16="http://schemas.microsoft.com/office/drawing/2014/main" id="{538B62F2-79A6-4658-A7C9-5A22B4D29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15" y="2331506"/>
            <a:ext cx="4240403" cy="286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C18858-076E-403E-9AB7-71DD5F4ADC88}"/>
              </a:ext>
            </a:extLst>
          </p:cNvPr>
          <p:cNvSpPr txBox="1">
            <a:spLocks/>
          </p:cNvSpPr>
          <p:nvPr/>
        </p:nvSpPr>
        <p:spPr>
          <a:xfrm>
            <a:off x="7168267" y="1817938"/>
            <a:ext cx="3839701" cy="4082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Angular shapes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b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</a:b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High color saturation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2A21704-42A4-4896-AD7B-884D47256F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511976"/>
              </p:ext>
            </p:extLst>
          </p:nvPr>
        </p:nvGraphicFramePr>
        <p:xfrm>
          <a:off x="7612475" y="2331506"/>
          <a:ext cx="2951284" cy="2861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0" name="Image" r:id="rId5" imgW="2514240" imgH="2437920" progId="Photoshop.Image.13">
                  <p:embed/>
                </p:oleObj>
              </mc:Choice>
              <mc:Fallback>
                <p:oleObj name="Image" r:id="rId5" imgW="2514240" imgH="2437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12475" y="2331506"/>
                        <a:ext cx="2951284" cy="2861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614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3" name="Picture 13" descr="Image result for dove men logo">
            <a:extLst>
              <a:ext uri="{FF2B5EF4-FFF2-40B4-BE49-F238E27FC236}">
                <a16:creationId xmlns:a16="http://schemas.microsoft.com/office/drawing/2014/main" id="{27A0D707-95B3-4CEC-B575-9177C5E5A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20218" r="20072" b="31988"/>
          <a:stretch/>
        </p:blipFill>
        <p:spPr bwMode="auto">
          <a:xfrm>
            <a:off x="5695406" y="3897117"/>
            <a:ext cx="6095436" cy="23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F684894-808B-4981-A4C1-3ECA9A405D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301222"/>
              </p:ext>
            </p:extLst>
          </p:nvPr>
        </p:nvGraphicFramePr>
        <p:xfrm>
          <a:off x="6382821" y="1978410"/>
          <a:ext cx="5433036" cy="1471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name="Image" r:id="rId4" imgW="8253720" imgH="2234880" progId="Photoshop.Image.13">
                  <p:embed/>
                </p:oleObj>
              </mc:Choice>
              <mc:Fallback>
                <p:oleObj name="Image" r:id="rId4" imgW="8253720" imgH="2234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82821" y="1978410"/>
                        <a:ext cx="5433036" cy="1471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4" name="Picture 4" descr="Hugs and Kisses xoxo Demo sample text">
            <a:extLst>
              <a:ext uri="{FF2B5EF4-FFF2-40B4-BE49-F238E27FC236}">
                <a16:creationId xmlns:a16="http://schemas.microsoft.com/office/drawing/2014/main" id="{313935B4-1289-4ED4-8E46-30905C7A9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8" y="1690688"/>
            <a:ext cx="4977546" cy="162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5ED8F69-883D-4DC7-A5DA-954520983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Symbolism in typefaces (fonts)</a:t>
            </a:r>
          </a:p>
        </p:txBody>
      </p:sp>
      <p:pic>
        <p:nvPicPr>
          <p:cNvPr id="15375" name="Picture 15" descr="Image result for dove logo">
            <a:extLst>
              <a:ext uri="{FF2B5EF4-FFF2-40B4-BE49-F238E27FC236}">
                <a16:creationId xmlns:a16="http://schemas.microsoft.com/office/drawing/2014/main" id="{0EED5F1D-83DB-4694-A189-796532EA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07075"/>
            <a:ext cx="3743234" cy="209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Image result for dove men logo">
            <a:extLst>
              <a:ext uri="{FF2B5EF4-FFF2-40B4-BE49-F238E27FC236}">
                <a16:creationId xmlns:a16="http://schemas.microsoft.com/office/drawing/2014/main" id="{94AA3CD5-5E56-49F9-BFA6-00C04F71B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8" y="1246989"/>
            <a:ext cx="11502034" cy="561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28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4CFA01-F114-41AE-B036-C9DF3D78D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924" y="239940"/>
            <a:ext cx="5805055" cy="2398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D161FC-DE13-40D0-871D-6295C1965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87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Neuroscience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277C-04A3-44D0-B76F-BCD874B2B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63621"/>
            <a:ext cx="10933591" cy="3452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Visual shape -&gt; lateral occipital complex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Touch shape -&gt; Lateral occipital </a:t>
            </a:r>
            <a:r>
              <a:rPr lang="en-US" i="1" dirty="0">
                <a:solidFill>
                  <a:schemeClr val="bg1"/>
                </a:solidFill>
              </a:rPr>
              <a:t>tactile-visual</a:t>
            </a:r>
            <a:r>
              <a:rPr lang="en-US" dirty="0">
                <a:solidFill>
                  <a:schemeClr val="bg1"/>
                </a:solidFill>
              </a:rPr>
              <a:t> region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Touch and visual processing are fundamentally integrated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Neural pathways overlap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69A07D-2193-4330-88C8-0C0E579D5EE4}"/>
              </a:ext>
            </a:extLst>
          </p:cNvPr>
          <p:cNvSpPr txBox="1">
            <a:spLocks/>
          </p:cNvSpPr>
          <p:nvPr/>
        </p:nvSpPr>
        <p:spPr>
          <a:xfrm>
            <a:off x="282285" y="6466114"/>
            <a:ext cx="9257500" cy="2758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 err="1">
                <a:solidFill>
                  <a:schemeClr val="bg1"/>
                </a:solidFill>
              </a:rPr>
              <a:t>Amedi</a:t>
            </a:r>
            <a:r>
              <a:rPr lang="en-GB" sz="1400" dirty="0">
                <a:solidFill>
                  <a:schemeClr val="bg1"/>
                </a:solidFill>
              </a:rPr>
              <a:t>, Jacobson, </a:t>
            </a:r>
            <a:r>
              <a:rPr lang="en-GB" sz="1400" dirty="0" err="1">
                <a:solidFill>
                  <a:schemeClr val="bg1"/>
                </a:solidFill>
              </a:rPr>
              <a:t>Hendler</a:t>
            </a:r>
            <a:r>
              <a:rPr lang="en-GB" sz="1400" dirty="0">
                <a:solidFill>
                  <a:schemeClr val="bg1"/>
                </a:solidFill>
              </a:rPr>
              <a:t>, </a:t>
            </a:r>
            <a:r>
              <a:rPr lang="en-GB" sz="1400" dirty="0" err="1">
                <a:solidFill>
                  <a:schemeClr val="bg1"/>
                </a:solidFill>
              </a:rPr>
              <a:t>Malach</a:t>
            </a:r>
            <a:r>
              <a:rPr lang="en-GB" sz="1400" dirty="0">
                <a:solidFill>
                  <a:schemeClr val="bg1"/>
                </a:solidFill>
              </a:rPr>
              <a:t>, &amp; </a:t>
            </a:r>
            <a:r>
              <a:rPr lang="en-GB" sz="1400" dirty="0" err="1">
                <a:solidFill>
                  <a:schemeClr val="bg1"/>
                </a:solidFill>
              </a:rPr>
              <a:t>Zohary</a:t>
            </a:r>
            <a:r>
              <a:rPr lang="en-GB" sz="1400" dirty="0">
                <a:solidFill>
                  <a:schemeClr val="bg1"/>
                </a:solidFill>
              </a:rPr>
              <a:t>, (2002) Snow, Strother, &amp; Humphreys, (2014)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59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26635-A7DE-40F8-94B9-E06A10EA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Touchy-feely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8C8A3-8CA7-4EBB-AAA6-52B9ADDD0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Need-for-Touch scale (12  question survey)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“When walking through stores, I can’t help touching all kinds of products.” </a:t>
            </a:r>
          </a:p>
        </p:txBody>
      </p:sp>
      <p:pic>
        <p:nvPicPr>
          <p:cNvPr id="16386" name="Picture 2" descr="http://vignette3.wikia.nocookie.net/en.futurama/images/a/a9/Hedonismbot_2-4-.jpg/revision/latest?cb=20130704001943">
            <a:extLst>
              <a:ext uri="{FF2B5EF4-FFF2-40B4-BE49-F238E27FC236}">
                <a16:creationId xmlns:a16="http://schemas.microsoft.com/office/drawing/2014/main" id="{8987ADB6-38D2-483D-8CB5-D59FED065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58" y="4089981"/>
            <a:ext cx="3681106" cy="276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DFE632-45A5-4E9E-B4AD-DBA29ADD786E}"/>
              </a:ext>
            </a:extLst>
          </p:cNvPr>
          <p:cNvSpPr txBox="1">
            <a:spLocks/>
          </p:cNvSpPr>
          <p:nvPr/>
        </p:nvSpPr>
        <p:spPr>
          <a:xfrm>
            <a:off x="0" y="6595183"/>
            <a:ext cx="9257500" cy="2628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Peck &amp; Childers, 2003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74593B-254E-4D0B-AD45-772E38CA596A}"/>
              </a:ext>
            </a:extLst>
          </p:cNvPr>
          <p:cNvSpPr txBox="1">
            <a:spLocks/>
          </p:cNvSpPr>
          <p:nvPr/>
        </p:nvSpPr>
        <p:spPr>
          <a:xfrm>
            <a:off x="5144031" y="3653253"/>
            <a:ext cx="1509959" cy="436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Hedonic</a:t>
            </a:r>
          </a:p>
        </p:txBody>
      </p:sp>
    </p:spTree>
    <p:extLst>
      <p:ext uri="{BB962C8B-B14F-4D97-AF65-F5344CB8AC3E}">
        <p14:creationId xmlns:p14="http://schemas.microsoft.com/office/powerpoint/2010/main" val="88520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26635-A7DE-40F8-94B9-E06A10EA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Touch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8C8A3-8CA7-4EBB-AAA6-52B9ADDD0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75529"/>
            <a:ext cx="10515600" cy="2882024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The Endowment Effect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Individuals value products more if they have touched it because they feel they are already endowed with / own it.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CC8CDC-AACC-44A9-BA38-837F5EAEEC01}"/>
              </a:ext>
            </a:extLst>
          </p:cNvPr>
          <p:cNvSpPr/>
          <p:nvPr/>
        </p:nvSpPr>
        <p:spPr>
          <a:xfrm>
            <a:off x="-387531" y="6334780"/>
            <a:ext cx="12313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dirty="0">
                <a:solidFill>
                  <a:schemeClr val="bg1"/>
                </a:solidFill>
              </a:rPr>
              <a:t> Garber, 2012; Gallo, 2012a, 2012b; </a:t>
            </a:r>
            <a:r>
              <a:rPr lang="en-US" sz="1400" dirty="0" err="1">
                <a:solidFill>
                  <a:schemeClr val="bg1"/>
                </a:solidFill>
              </a:rPr>
              <a:t>Brasel</a:t>
            </a:r>
            <a:r>
              <a:rPr lang="en-US" sz="1400" dirty="0">
                <a:solidFill>
                  <a:schemeClr val="bg1"/>
                </a:solidFill>
              </a:rPr>
              <a:t> &amp; </a:t>
            </a:r>
            <a:r>
              <a:rPr lang="en-US" sz="1400" dirty="0" err="1">
                <a:solidFill>
                  <a:schemeClr val="bg1"/>
                </a:solidFill>
              </a:rPr>
              <a:t>Gips</a:t>
            </a:r>
            <a:r>
              <a:rPr lang="en-US" sz="1400" dirty="0">
                <a:solidFill>
                  <a:schemeClr val="bg1"/>
                </a:solidFill>
              </a:rPr>
              <a:t>, 2014; Kahneman, </a:t>
            </a:r>
            <a:r>
              <a:rPr lang="en-US" sz="1400" dirty="0" err="1">
                <a:solidFill>
                  <a:schemeClr val="bg1"/>
                </a:solidFill>
              </a:rPr>
              <a:t>Knetsch</a:t>
            </a:r>
            <a:r>
              <a:rPr lang="en-US" sz="1400" dirty="0">
                <a:solidFill>
                  <a:schemeClr val="bg1"/>
                </a:solidFill>
              </a:rPr>
              <a:t>, &amp; Thaler, 1990; Krishna et al., 2017; Peck, Barger, &amp; Webb, 2013; Peck &amp; Shu, 2009; Peck &amp; Childers, 2006; Peck &amp; Shu, 2009 </a:t>
            </a:r>
          </a:p>
        </p:txBody>
      </p:sp>
      <p:pic>
        <p:nvPicPr>
          <p:cNvPr id="16388" name="Picture 4" descr="Image result for apple logo">
            <a:extLst>
              <a:ext uri="{FF2B5EF4-FFF2-40B4-BE49-F238E27FC236}">
                <a16:creationId xmlns:a16="http://schemas.microsoft.com/office/drawing/2014/main" id="{3E79ABF9-E55F-4F08-A84D-01F090BC9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7109" r="6302" b="6302"/>
          <a:stretch/>
        </p:blipFill>
        <p:spPr bwMode="auto">
          <a:xfrm>
            <a:off x="2411507" y="1304234"/>
            <a:ext cx="2711824" cy="288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mage result for apple store 70 degrees">
            <a:extLst>
              <a:ext uri="{FF2B5EF4-FFF2-40B4-BE49-F238E27FC236}">
                <a16:creationId xmlns:a16="http://schemas.microsoft.com/office/drawing/2014/main" id="{2A8062D2-463A-483C-86E3-110B3A3D0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176" y="1287253"/>
            <a:ext cx="5507131" cy="309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3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yusp.com/wp-content/uploads/2015/10/supermarket-paradox-of-choice.jpg">
            <a:extLst>
              <a:ext uri="{FF2B5EF4-FFF2-40B4-BE49-F238E27FC236}">
                <a16:creationId xmlns:a16="http://schemas.microsoft.com/office/drawing/2014/main" id="{EFA6C4CE-DEDC-4D52-A93F-36F7F63C8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5" r="17172" b="257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2B1D4F77-A17C-43D7-B7FA-545148E4E9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1AEAF1-0037-4692-82D5-9D4DD86A8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en-US" sz="4000" b="1" dirty="0"/>
              <a:t>The Paradox of Choice </a:t>
            </a:r>
            <a:r>
              <a:rPr lang="en-US" sz="2200" dirty="0"/>
              <a:t>by Barry Schwartz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93DD7-5F5F-4DBE-B048-2112130E9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4004267" cy="4096156"/>
          </a:xfrm>
        </p:spPr>
        <p:txBody>
          <a:bodyPr>
            <a:normAutofit/>
          </a:bodyPr>
          <a:lstStyle/>
          <a:p>
            <a:r>
              <a:rPr lang="en-US" dirty="0"/>
              <a:t>285 varieties of cookies</a:t>
            </a:r>
          </a:p>
          <a:p>
            <a:r>
              <a:rPr lang="en-US" dirty="0"/>
              <a:t>230 soup offerings</a:t>
            </a:r>
          </a:p>
          <a:p>
            <a:r>
              <a:rPr lang="en-US" dirty="0"/>
              <a:t>75 instant gravies</a:t>
            </a:r>
          </a:p>
          <a:p>
            <a:r>
              <a:rPr lang="en-US" dirty="0"/>
              <a:t>120 pasta sauces </a:t>
            </a:r>
          </a:p>
          <a:p>
            <a:r>
              <a:rPr lang="en-US" sz="2400" dirty="0"/>
              <a:t>175 salad dressings</a:t>
            </a:r>
          </a:p>
          <a:p>
            <a:r>
              <a:rPr lang="en-US" sz="2000" dirty="0"/>
              <a:t>16 “Italian” dressings</a:t>
            </a:r>
            <a:endParaRPr lang="en-US" sz="2000" b="1" dirty="0"/>
          </a:p>
          <a:p>
            <a:r>
              <a:rPr lang="en-US" sz="1600" dirty="0"/>
              <a:t>275 varieties of cereal</a:t>
            </a:r>
          </a:p>
          <a:p>
            <a:r>
              <a:rPr lang="en-US" sz="1200" dirty="0"/>
              <a:t>24 oatmeal options</a:t>
            </a:r>
          </a:p>
          <a:p>
            <a:r>
              <a:rPr lang="en-US" sz="1000" dirty="0"/>
              <a:t>22 types of frozen waffles</a:t>
            </a:r>
          </a:p>
          <a:p>
            <a:r>
              <a:rPr lang="en-US" sz="800" dirty="0"/>
              <a:t>7 “Cheerios” options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31445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161FC-DE13-40D0-871D-6295C196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Q: Why are Kettle Chips so hard to open?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277C-04A3-44D0-B76F-BCD874B2B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133" y="3045157"/>
            <a:ext cx="5639544" cy="885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>
                <a:solidFill>
                  <a:schemeClr val="bg1"/>
                </a:solidFill>
              </a:rPr>
              <a:t>A: It makes them </a:t>
            </a:r>
            <a:r>
              <a:rPr lang="en-AU" i="1" dirty="0">
                <a:solidFill>
                  <a:schemeClr val="bg1"/>
                </a:solidFill>
              </a:rPr>
              <a:t>seem</a:t>
            </a:r>
            <a:r>
              <a:rPr lang="en-AU" dirty="0">
                <a:solidFill>
                  <a:schemeClr val="bg1"/>
                </a:solidFill>
              </a:rPr>
              <a:t> crunchier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69A07D-2193-4330-88C8-0C0E579D5EE4}"/>
              </a:ext>
            </a:extLst>
          </p:cNvPr>
          <p:cNvSpPr txBox="1">
            <a:spLocks/>
          </p:cNvSpPr>
          <p:nvPr/>
        </p:nvSpPr>
        <p:spPr>
          <a:xfrm>
            <a:off x="95854" y="6544963"/>
            <a:ext cx="9257500" cy="436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McDaniel and Barker, 1977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205DE-969E-4E20-86F3-24AD197CE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92" y="1679009"/>
            <a:ext cx="25717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3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26635-A7DE-40F8-94B9-E06A10EA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3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Perceptual Transference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8C8A3-8CA7-4EBB-AAA6-52B9ADDD0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8417" y="1965584"/>
            <a:ext cx="10215904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Difficulty Opening:	Increases crunchiness</a:t>
            </a:r>
          </a:p>
          <a:p>
            <a:r>
              <a:rPr lang="en-US" dirty="0">
                <a:solidFill>
                  <a:schemeClr val="bg1"/>
                </a:solidFill>
              </a:rPr>
              <a:t>Texture roughness: 	Increases perceived crunchiness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			Associated with ‘</a:t>
            </a:r>
            <a:r>
              <a:rPr lang="en-US" i="1" dirty="0">
                <a:solidFill>
                  <a:schemeClr val="bg1"/>
                </a:solidFill>
              </a:rPr>
              <a:t>Natural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  <a:p>
            <a:r>
              <a:rPr lang="en-US" dirty="0">
                <a:solidFill>
                  <a:schemeClr val="bg1"/>
                </a:solidFill>
              </a:rPr>
              <a:t>Crackly sound		Seems fresher and crunchier</a:t>
            </a:r>
          </a:p>
          <a:p>
            <a:r>
              <a:rPr lang="en-US" dirty="0">
                <a:solidFill>
                  <a:schemeClr val="bg1"/>
                </a:solidFill>
              </a:rPr>
              <a:t>Compressibility: 		Sturdy cups = better drink</a:t>
            </a:r>
          </a:p>
          <a:p>
            <a:r>
              <a:rPr lang="en-US" dirty="0">
                <a:solidFill>
                  <a:schemeClr val="bg1"/>
                </a:solidFill>
              </a:rPr>
              <a:t>Weight: 			Heavier = better – cups, batteries </a:t>
            </a:r>
          </a:p>
          <a:p>
            <a:r>
              <a:rPr lang="en-US" dirty="0">
                <a:solidFill>
                  <a:schemeClr val="bg1"/>
                </a:solidFill>
              </a:rPr>
              <a:t>Color saturation		Increases juice flavor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E6A7F5-2151-4775-AD01-5B20E251236E}"/>
              </a:ext>
            </a:extLst>
          </p:cNvPr>
          <p:cNvSpPr txBox="1">
            <a:spLocks/>
          </p:cNvSpPr>
          <p:nvPr/>
        </p:nvSpPr>
        <p:spPr>
          <a:xfrm>
            <a:off x="11075840" y="6559062"/>
            <a:ext cx="1116160" cy="237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Karana 2009</a:t>
            </a:r>
          </a:p>
        </p:txBody>
      </p:sp>
    </p:spTree>
    <p:extLst>
      <p:ext uri="{BB962C8B-B14F-4D97-AF65-F5344CB8AC3E}">
        <p14:creationId xmlns:p14="http://schemas.microsoft.com/office/powerpoint/2010/main" val="141354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26635-A7DE-40F8-94B9-E06A10EA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3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Embossment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8C8A3-8CA7-4EBB-AAA6-52B9ADDD0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069"/>
            <a:ext cx="10515600" cy="4351338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‘Premium’</a:t>
            </a:r>
            <a:r>
              <a:rPr lang="en-US" dirty="0">
                <a:solidFill>
                  <a:schemeClr val="bg1"/>
                </a:solidFill>
              </a:rPr>
              <a:t> cue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Backfires when clashes with other cues</a:t>
            </a:r>
          </a:p>
          <a:p>
            <a:r>
              <a:rPr lang="en-US" dirty="0">
                <a:solidFill>
                  <a:schemeClr val="bg1"/>
                </a:solidFill>
              </a:rPr>
              <a:t>Helps grab attention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Especially if shiny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E6A7F5-2151-4775-AD01-5B20E251236E}"/>
              </a:ext>
            </a:extLst>
          </p:cNvPr>
          <p:cNvSpPr txBox="1">
            <a:spLocks/>
          </p:cNvSpPr>
          <p:nvPr/>
        </p:nvSpPr>
        <p:spPr>
          <a:xfrm>
            <a:off x="43649" y="6620608"/>
            <a:ext cx="1116160" cy="237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</a:rPr>
              <a:t>Karana 2009</a:t>
            </a:r>
          </a:p>
        </p:txBody>
      </p:sp>
    </p:spTree>
    <p:extLst>
      <p:ext uri="{BB962C8B-B14F-4D97-AF65-F5344CB8AC3E}">
        <p14:creationId xmlns:p14="http://schemas.microsoft.com/office/powerpoint/2010/main" val="948451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26635-A7DE-40F8-94B9-E06A10EA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245" y="1596238"/>
            <a:ext cx="1098151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Packaging affects your perception of products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See if you can spot the cues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66CCC4-E9CF-4843-8BB3-6C48EA767ADC}"/>
              </a:ext>
            </a:extLst>
          </p:cNvPr>
          <p:cNvSpPr txBox="1">
            <a:spLocks/>
          </p:cNvSpPr>
          <p:nvPr/>
        </p:nvSpPr>
        <p:spPr>
          <a:xfrm>
            <a:off x="4051662" y="4281299"/>
            <a:ext cx="4010298" cy="1888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Download the slides: thedavidfrank.com/talks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@</a:t>
            </a:r>
            <a:r>
              <a:rPr lang="en-US" dirty="0" err="1">
                <a:solidFill>
                  <a:schemeClr val="bg1"/>
                </a:solidFill>
              </a:rPr>
              <a:t>TheDF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2" descr="https://i.ytimg.com/vi/osxjSGdnTME/maxresdefault.jpg">
            <a:extLst>
              <a:ext uri="{FF2B5EF4-FFF2-40B4-BE49-F238E27FC236}">
                <a16:creationId xmlns:a16="http://schemas.microsoft.com/office/drawing/2014/main" id="{C6E219AC-1770-4252-8325-54DB9A5E1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0" t="20097" r="32391" b="17874"/>
          <a:stretch/>
        </p:blipFill>
        <p:spPr bwMode="auto">
          <a:xfrm>
            <a:off x="4984753" y="5765145"/>
            <a:ext cx="376324" cy="34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665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D2CC3-4825-4713-86B7-F1F40EDE2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6" y="178695"/>
            <a:ext cx="10515600" cy="10195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8E5CA-1C80-4555-813D-428B37DEF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186" y="1198233"/>
            <a:ext cx="11783628" cy="54733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Becker, L., van </a:t>
            </a:r>
            <a:r>
              <a:rPr lang="en-US" sz="1400" dirty="0" err="1">
                <a:solidFill>
                  <a:schemeClr val="bg1"/>
                </a:solidFill>
              </a:rPr>
              <a:t>Rompay</a:t>
            </a:r>
            <a:r>
              <a:rPr lang="en-US" sz="1400" dirty="0">
                <a:solidFill>
                  <a:schemeClr val="bg1"/>
                </a:solidFill>
              </a:rPr>
              <a:t>, T. J. L., </a:t>
            </a:r>
            <a:r>
              <a:rPr lang="en-US" sz="1400" dirty="0" err="1">
                <a:solidFill>
                  <a:schemeClr val="bg1"/>
                </a:solidFill>
              </a:rPr>
              <a:t>Schifferstein</a:t>
            </a:r>
            <a:r>
              <a:rPr lang="en-US" sz="1400" dirty="0">
                <a:solidFill>
                  <a:schemeClr val="bg1"/>
                </a:solidFill>
              </a:rPr>
              <a:t>, H. N. J., &amp; </a:t>
            </a:r>
            <a:r>
              <a:rPr lang="en-US" sz="1400" dirty="0" err="1">
                <a:solidFill>
                  <a:schemeClr val="bg1"/>
                </a:solidFill>
              </a:rPr>
              <a:t>Galetzka</a:t>
            </a:r>
            <a:r>
              <a:rPr lang="en-US" sz="1400" dirty="0">
                <a:solidFill>
                  <a:schemeClr val="bg1"/>
                </a:solidFill>
              </a:rPr>
              <a:t>, M. (2011). Tough package, strong taste: The influence of packaging design on taste impressions and product evaluations. </a:t>
            </a:r>
            <a:r>
              <a:rPr lang="en-US" sz="1400" i="1" dirty="0">
                <a:solidFill>
                  <a:schemeClr val="bg1"/>
                </a:solidFill>
              </a:rPr>
              <a:t>Food Quality and Preference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22</a:t>
            </a:r>
            <a:r>
              <a:rPr lang="en-US" sz="1400" dirty="0">
                <a:solidFill>
                  <a:schemeClr val="bg1"/>
                </a:solidFill>
              </a:rPr>
              <a:t>(1), 17–23.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Birch, D., &amp; Lawley, M. (2012). Buying Seafood: Understanding barriers to purchase across consumption segments. </a:t>
            </a:r>
            <a:r>
              <a:rPr lang="en-US" sz="1400" i="1" dirty="0">
                <a:solidFill>
                  <a:schemeClr val="bg1"/>
                </a:solidFill>
              </a:rPr>
              <a:t>Food Quality and Preference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26</a:t>
            </a:r>
            <a:r>
              <a:rPr lang="en-US" sz="1400" dirty="0">
                <a:solidFill>
                  <a:schemeClr val="bg1"/>
                </a:solidFill>
              </a:rPr>
              <a:t>(1), 12–21.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bg1"/>
                </a:solidFill>
              </a:rPr>
              <a:t>Celhay</a:t>
            </a:r>
            <a:r>
              <a:rPr lang="en-US" sz="1400" dirty="0">
                <a:solidFill>
                  <a:schemeClr val="bg1"/>
                </a:solidFill>
              </a:rPr>
              <a:t>, F., &amp; </a:t>
            </a:r>
            <a:r>
              <a:rPr lang="en-US" sz="1400" dirty="0" err="1">
                <a:solidFill>
                  <a:schemeClr val="bg1"/>
                </a:solidFill>
              </a:rPr>
              <a:t>Trinquecoste</a:t>
            </a:r>
            <a:r>
              <a:rPr lang="en-US" sz="1400" dirty="0">
                <a:solidFill>
                  <a:schemeClr val="bg1"/>
                </a:solidFill>
              </a:rPr>
              <a:t>, J. F. (2014). Package Graphic Design: Investigating the Variables that Moderate Consumer Response to Atypical Designs. </a:t>
            </a:r>
            <a:r>
              <a:rPr lang="en-US" sz="1400" i="1" dirty="0">
                <a:solidFill>
                  <a:schemeClr val="bg1"/>
                </a:solidFill>
              </a:rPr>
              <a:t>Journal of Product Innovation Management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32</a:t>
            </a:r>
            <a:r>
              <a:rPr lang="en-US" sz="1400" dirty="0">
                <a:solidFill>
                  <a:schemeClr val="bg1"/>
                </a:solidFill>
              </a:rPr>
              <a:t>(6), 1014–1032.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Cheskin, L. (1957). </a:t>
            </a:r>
            <a:r>
              <a:rPr lang="en-US" sz="1400" i="1" dirty="0">
                <a:solidFill>
                  <a:schemeClr val="bg1"/>
                </a:solidFill>
              </a:rPr>
              <a:t>How to predict what people will buy</a:t>
            </a:r>
            <a:r>
              <a:rPr lang="en-US" sz="1400" dirty="0">
                <a:solidFill>
                  <a:schemeClr val="bg1"/>
                </a:solidFill>
              </a:rPr>
              <a:t>. New York: </a:t>
            </a:r>
            <a:r>
              <a:rPr lang="en-US" sz="1400" dirty="0" err="1">
                <a:solidFill>
                  <a:schemeClr val="bg1"/>
                </a:solidFill>
              </a:rPr>
              <a:t>Liveright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Heide, M., &amp; Olsen, S. O. (2017). Influence of packaging attributes on consumer evaluation of fresh cod. </a:t>
            </a:r>
            <a:r>
              <a:rPr lang="en-US" sz="1400" i="1" dirty="0">
                <a:solidFill>
                  <a:schemeClr val="bg1"/>
                </a:solidFill>
              </a:rPr>
              <a:t>Food Quality and Preference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60</a:t>
            </a:r>
            <a:r>
              <a:rPr lang="en-US" sz="1400" dirty="0">
                <a:solidFill>
                  <a:schemeClr val="bg1"/>
                </a:solidFill>
              </a:rPr>
              <a:t>, 9–18.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Karana, E., </a:t>
            </a:r>
            <a:r>
              <a:rPr lang="en-US" sz="1400" dirty="0" err="1">
                <a:solidFill>
                  <a:schemeClr val="bg1"/>
                </a:solidFill>
              </a:rPr>
              <a:t>Hekkert</a:t>
            </a:r>
            <a:r>
              <a:rPr lang="en-US" sz="1400" dirty="0">
                <a:solidFill>
                  <a:schemeClr val="bg1"/>
                </a:solidFill>
              </a:rPr>
              <a:t>, P., &amp; </a:t>
            </a:r>
            <a:r>
              <a:rPr lang="en-US" sz="1400" dirty="0" err="1">
                <a:solidFill>
                  <a:schemeClr val="bg1"/>
                </a:solidFill>
              </a:rPr>
              <a:t>Kandachar</a:t>
            </a:r>
            <a:r>
              <a:rPr lang="en-US" sz="1400" dirty="0">
                <a:solidFill>
                  <a:schemeClr val="bg1"/>
                </a:solidFill>
              </a:rPr>
              <a:t>, P. (2009). Meanings of materials through sensorial properties and manufacturing processes. </a:t>
            </a:r>
            <a:r>
              <a:rPr lang="en-US" sz="1400" i="1" dirty="0">
                <a:solidFill>
                  <a:schemeClr val="bg1"/>
                </a:solidFill>
              </a:rPr>
              <a:t>Materials and Design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30</a:t>
            </a:r>
            <a:r>
              <a:rPr lang="en-US" sz="1400" dirty="0">
                <a:solidFill>
                  <a:schemeClr val="bg1"/>
                </a:solidFill>
              </a:rPr>
              <a:t>(7), 2778–2784.</a:t>
            </a:r>
          </a:p>
          <a:p>
            <a:pPr marL="0" indent="0">
              <a:buNone/>
            </a:pPr>
            <a:r>
              <a:rPr lang="en-AU" sz="1400" dirty="0" err="1">
                <a:solidFill>
                  <a:schemeClr val="bg1"/>
                </a:solidFill>
              </a:rPr>
              <a:t>Köhler</a:t>
            </a:r>
            <a:r>
              <a:rPr lang="en-AU" sz="1400" dirty="0">
                <a:solidFill>
                  <a:schemeClr val="bg1"/>
                </a:solidFill>
              </a:rPr>
              <a:t>, W (1929). </a:t>
            </a:r>
            <a:r>
              <a:rPr lang="en-AU" sz="1400" i="1" dirty="0">
                <a:solidFill>
                  <a:schemeClr val="bg1"/>
                </a:solidFill>
              </a:rPr>
              <a:t>Gestalt Psychology</a:t>
            </a:r>
            <a:r>
              <a:rPr lang="en-AU" sz="1400" dirty="0">
                <a:solidFill>
                  <a:schemeClr val="bg1"/>
                </a:solidFill>
              </a:rPr>
              <a:t>. New York: </a:t>
            </a:r>
            <a:r>
              <a:rPr lang="en-AU" sz="1400" dirty="0" err="1">
                <a:solidFill>
                  <a:schemeClr val="bg1"/>
                </a:solidFill>
              </a:rPr>
              <a:t>Liveright</a:t>
            </a:r>
            <a:r>
              <a:rPr lang="en-AU" sz="1400" dirty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Koo, J., &amp; Suk, K. (2016). The effect of package shape on calorie estimation. </a:t>
            </a:r>
            <a:r>
              <a:rPr lang="en-US" sz="1400" i="1" dirty="0">
                <a:solidFill>
                  <a:schemeClr val="bg1"/>
                </a:solidFill>
              </a:rPr>
              <a:t>International Journal of Research in Marketing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33</a:t>
            </a:r>
            <a:r>
              <a:rPr lang="en-US" sz="1400" dirty="0">
                <a:solidFill>
                  <a:schemeClr val="bg1"/>
                </a:solidFill>
              </a:rPr>
              <a:t>(4), 856–867.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Krishna, A., &amp; </a:t>
            </a:r>
            <a:r>
              <a:rPr lang="en-US" sz="1400" dirty="0" err="1">
                <a:solidFill>
                  <a:schemeClr val="bg1"/>
                </a:solidFill>
              </a:rPr>
              <a:t>Morrin</a:t>
            </a:r>
            <a:r>
              <a:rPr lang="en-US" sz="1400" dirty="0">
                <a:solidFill>
                  <a:schemeClr val="bg1"/>
                </a:solidFill>
              </a:rPr>
              <a:t>, M. (2008). Does Touch Affect Taste? The Perceptual Transfer of Product Container Haptic Cues. </a:t>
            </a:r>
            <a:r>
              <a:rPr lang="en-US" sz="1400" i="1" dirty="0">
                <a:solidFill>
                  <a:schemeClr val="bg1"/>
                </a:solidFill>
              </a:rPr>
              <a:t>Journal of Consumer Research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34</a:t>
            </a:r>
            <a:r>
              <a:rPr lang="en-US" sz="1400" dirty="0">
                <a:solidFill>
                  <a:schemeClr val="bg1"/>
                </a:solidFill>
              </a:rPr>
              <a:t>(6), 807–818.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McDaniel, C., &amp; Baker, R. C. (1977). Convenience Food Packaging and the Perception of Product Quality: What does “hard-to-open” mean to consumers? </a:t>
            </a:r>
            <a:r>
              <a:rPr lang="en-US" sz="1400" i="1" dirty="0">
                <a:solidFill>
                  <a:schemeClr val="bg1"/>
                </a:solidFill>
              </a:rPr>
              <a:t>Journal of Marketing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41</a:t>
            </a:r>
            <a:r>
              <a:rPr lang="en-US" sz="1400" dirty="0">
                <a:solidFill>
                  <a:schemeClr val="bg1"/>
                </a:solidFill>
              </a:rPr>
              <a:t>(4), 57–58.</a:t>
            </a:r>
          </a:p>
          <a:p>
            <a:pPr marL="0" indent="0">
              <a:buNone/>
            </a:pPr>
            <a:r>
              <a:rPr lang="en-US" sz="1400" i="1" dirty="0" err="1">
                <a:solidFill>
                  <a:schemeClr val="bg1"/>
                </a:solidFill>
              </a:rPr>
              <a:t>Oberman</a:t>
            </a:r>
            <a:r>
              <a:rPr lang="en-US" sz="1400" i="1" dirty="0">
                <a:solidFill>
                  <a:schemeClr val="bg1"/>
                </a:solidFill>
              </a:rPr>
              <a:t> LM &amp; Ramachandran VS (2008). "Preliminary evidence for deficits in multisensory integration in autism spectrum disorders". Social Neuroscience. </a:t>
            </a:r>
            <a:r>
              <a:rPr lang="en-US" sz="1400" b="1" i="1" dirty="0">
                <a:solidFill>
                  <a:schemeClr val="bg1"/>
                </a:solidFill>
              </a:rPr>
              <a:t>3</a:t>
            </a:r>
            <a:r>
              <a:rPr lang="en-US" sz="1400" i="1" dirty="0">
                <a:solidFill>
                  <a:schemeClr val="bg1"/>
                </a:solidFill>
              </a:rPr>
              <a:t> (3-4): 348–55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Olsen, S. O., </a:t>
            </a:r>
            <a:r>
              <a:rPr lang="en-US" sz="1400" dirty="0" err="1">
                <a:solidFill>
                  <a:schemeClr val="bg1"/>
                </a:solidFill>
              </a:rPr>
              <a:t>Scholderer</a:t>
            </a:r>
            <a:r>
              <a:rPr lang="en-US" sz="1400" dirty="0">
                <a:solidFill>
                  <a:schemeClr val="bg1"/>
                </a:solidFill>
              </a:rPr>
              <a:t>, J., </a:t>
            </a:r>
            <a:r>
              <a:rPr lang="en-US" sz="1400" dirty="0" err="1">
                <a:solidFill>
                  <a:schemeClr val="bg1"/>
                </a:solidFill>
              </a:rPr>
              <a:t>Brunsø</a:t>
            </a:r>
            <a:r>
              <a:rPr lang="en-US" sz="1400" dirty="0">
                <a:solidFill>
                  <a:schemeClr val="bg1"/>
                </a:solidFill>
              </a:rPr>
              <a:t>, K., &amp; Verbeke, W. (2007). Exploring the relationship between convenience and fish consumption. </a:t>
            </a:r>
            <a:r>
              <a:rPr lang="en-US" sz="1400" i="1" dirty="0">
                <a:solidFill>
                  <a:schemeClr val="bg1"/>
                </a:solidFill>
              </a:rPr>
              <a:t>Appetite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49</a:t>
            </a:r>
            <a:r>
              <a:rPr lang="en-US" sz="1400" dirty="0">
                <a:solidFill>
                  <a:schemeClr val="bg1"/>
                </a:solidFill>
              </a:rPr>
              <a:t>(1), 84–91.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Peck, J., &amp; Childers, T. L. (2003). Individual Differences in Haptic Information Processing: The “Need for Touch” Scale. </a:t>
            </a:r>
            <a:r>
              <a:rPr lang="en-US" sz="1400" i="1" dirty="0">
                <a:solidFill>
                  <a:schemeClr val="bg1"/>
                </a:solidFill>
              </a:rPr>
              <a:t>Journal of Consumer Research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30</a:t>
            </a:r>
            <a:r>
              <a:rPr lang="en-US" sz="1400" dirty="0">
                <a:solidFill>
                  <a:schemeClr val="bg1"/>
                </a:solidFill>
              </a:rPr>
              <a:t>(3), 430–442.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Spence, C., &amp; </a:t>
            </a:r>
            <a:r>
              <a:rPr lang="en-US" sz="1400" dirty="0" err="1">
                <a:solidFill>
                  <a:schemeClr val="bg1"/>
                </a:solidFill>
              </a:rPr>
              <a:t>Gallace</a:t>
            </a:r>
            <a:r>
              <a:rPr lang="en-US" sz="1400" dirty="0">
                <a:solidFill>
                  <a:schemeClr val="bg1"/>
                </a:solidFill>
              </a:rPr>
              <a:t>, A. (2011). Multisensory design: Reaching out to touch the consumer. </a:t>
            </a:r>
            <a:r>
              <a:rPr lang="en-US" sz="1400" i="1" dirty="0">
                <a:solidFill>
                  <a:schemeClr val="bg1"/>
                </a:solidFill>
              </a:rPr>
              <a:t>Psychology and Marketing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28</a:t>
            </a:r>
            <a:r>
              <a:rPr lang="en-US" sz="1400" dirty="0">
                <a:solidFill>
                  <a:schemeClr val="bg1"/>
                </a:solidFill>
              </a:rPr>
              <a:t>(3), 267–308.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Spence, C., &amp; Wang, Q. (2015). Sensory expectations elicited by the sounds of opening the packaging and pouring a beverage. </a:t>
            </a:r>
            <a:r>
              <a:rPr lang="en-US" sz="1400" i="1" dirty="0" err="1">
                <a:solidFill>
                  <a:schemeClr val="bg1"/>
                </a:solidFill>
              </a:rPr>
              <a:t>Flavour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4</a:t>
            </a:r>
            <a:r>
              <a:rPr lang="en-US" sz="1400" dirty="0">
                <a:solidFill>
                  <a:schemeClr val="bg1"/>
                </a:solidFill>
              </a:rPr>
              <a:t>(1), 35.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Velasco, C., Salgado-Montejo, A., </a:t>
            </a:r>
            <a:r>
              <a:rPr lang="en-US" sz="1400" dirty="0" err="1">
                <a:solidFill>
                  <a:schemeClr val="bg1"/>
                </a:solidFill>
              </a:rPr>
              <a:t>Marmolejo</a:t>
            </a:r>
            <a:r>
              <a:rPr lang="en-US" sz="1400" dirty="0">
                <a:solidFill>
                  <a:schemeClr val="bg1"/>
                </a:solidFill>
              </a:rPr>
              <a:t>-Ramos, F., &amp; Spence, C. (2014). Predictive packaging design: Tasting shapes, typefaces, names, and sounds. </a:t>
            </a:r>
            <a:r>
              <a:rPr lang="en-US" sz="1400" i="1" dirty="0">
                <a:solidFill>
                  <a:schemeClr val="bg1"/>
                </a:solidFill>
              </a:rPr>
              <a:t>Food Quality and Preference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i="1" dirty="0">
                <a:solidFill>
                  <a:schemeClr val="bg1"/>
                </a:solidFill>
              </a:rPr>
              <a:t>34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6667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63218-C522-4876-9ABB-9C46C0A7E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21025"/>
            <a:ext cx="10515600" cy="3403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</a:rPr>
              <a:t>brain shortcut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</a:rPr>
              <a:t>rule of thumb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</a:rPr>
              <a:t>heuristic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</a:rPr>
              <a:t>somatic marker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32A635-0245-4AFA-9C31-E8548B200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4224"/>
            <a:ext cx="10515600" cy="1577975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+mn-lt"/>
              </a:rPr>
              <a:t>“There is too much going on </a:t>
            </a:r>
            <a:br>
              <a:rPr lang="en-US" sz="4800" dirty="0">
                <a:solidFill>
                  <a:schemeClr val="bg1"/>
                </a:solidFill>
                <a:latin typeface="+mn-lt"/>
              </a:rPr>
            </a:br>
            <a:r>
              <a:rPr lang="en-US" sz="4800" dirty="0">
                <a:solidFill>
                  <a:schemeClr val="bg1"/>
                </a:solidFill>
                <a:latin typeface="+mn-lt"/>
              </a:rPr>
              <a:t>to shape an objective reality” </a:t>
            </a:r>
          </a:p>
        </p:txBody>
      </p:sp>
      <p:pic>
        <p:nvPicPr>
          <p:cNvPr id="17410" name="Picture 2" descr="Image result for rory sutherland">
            <a:extLst>
              <a:ext uri="{FF2B5EF4-FFF2-40B4-BE49-F238E27FC236}">
                <a16:creationId xmlns:a16="http://schemas.microsoft.com/office/drawing/2014/main" id="{806BC39D-2EBB-43F8-B312-83034406D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3121025"/>
            <a:ext cx="20955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B72C810-234F-41AF-80FE-BBFF5B1A45BD}"/>
              </a:ext>
            </a:extLst>
          </p:cNvPr>
          <p:cNvSpPr txBox="1">
            <a:spLocks/>
          </p:cNvSpPr>
          <p:nvPr/>
        </p:nvSpPr>
        <p:spPr>
          <a:xfrm>
            <a:off x="7863840" y="1662112"/>
            <a:ext cx="3738154" cy="1577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</a:rPr>
              <a:t>- Rory Sutherland</a:t>
            </a:r>
          </a:p>
        </p:txBody>
      </p:sp>
    </p:spTree>
    <p:extLst>
      <p:ext uri="{BB962C8B-B14F-4D97-AF65-F5344CB8AC3E}">
        <p14:creationId xmlns:p14="http://schemas.microsoft.com/office/powerpoint/2010/main" val="369030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FBDC5-CAB2-4B49-BB5A-AB48E2E90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Color and Shape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6ED8C7-5DC2-4BFA-BD9E-4DA0E463D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6090" y="5796755"/>
            <a:ext cx="4374960" cy="51861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Bordeaux, Burgundy, Riesling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A9110F9-35F4-48B3-8DE9-9FAF9D0BE4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708108"/>
              </p:ext>
            </p:extLst>
          </p:nvPr>
        </p:nvGraphicFramePr>
        <p:xfrm>
          <a:off x="4337145" y="2628244"/>
          <a:ext cx="3517710" cy="3011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Image" r:id="rId3" imgW="1676160" imgH="1434600" progId="Photoshop.Image.13">
                  <p:embed/>
                </p:oleObj>
              </mc:Choice>
              <mc:Fallback>
                <p:oleObj name="Image" r:id="rId3" imgW="1676160" imgH="1434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37145" y="2628244"/>
                        <a:ext cx="3517710" cy="3011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8F9752D-493F-4DFA-8232-ABC492BDD129}"/>
              </a:ext>
            </a:extLst>
          </p:cNvPr>
          <p:cNvSpPr txBox="1">
            <a:spLocks/>
          </p:cNvSpPr>
          <p:nvPr/>
        </p:nvSpPr>
        <p:spPr>
          <a:xfrm>
            <a:off x="0" y="6557750"/>
            <a:ext cx="11546006" cy="30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200" dirty="0">
                <a:solidFill>
                  <a:schemeClr val="bg1"/>
                </a:solidFill>
              </a:rPr>
              <a:t>Spence, Charles &amp; Wang, Qian, 2015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947F1B-EF60-460B-9216-ACDA42A8F0F0}"/>
              </a:ext>
            </a:extLst>
          </p:cNvPr>
          <p:cNvSpPr txBox="1">
            <a:spLocks/>
          </p:cNvSpPr>
          <p:nvPr/>
        </p:nvSpPr>
        <p:spPr>
          <a:xfrm>
            <a:off x="838200" y="1224113"/>
            <a:ext cx="10515600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…processing occur before any other cognition</a:t>
            </a:r>
          </a:p>
        </p:txBody>
      </p:sp>
      <p:pic>
        <p:nvPicPr>
          <p:cNvPr id="9" name="Picture 2" descr="Image result for coke bottle shape">
            <a:extLst>
              <a:ext uri="{FF2B5EF4-FFF2-40B4-BE49-F238E27FC236}">
                <a16:creationId xmlns:a16="http://schemas.microsoft.com/office/drawing/2014/main" id="{36108E1E-1877-4807-8BFE-B35557747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9" r="39409"/>
          <a:stretch/>
        </p:blipFill>
        <p:spPr bwMode="auto">
          <a:xfrm>
            <a:off x="8149386" y="2549676"/>
            <a:ext cx="1056134" cy="319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36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0016-872F-40B3-8B68-03C0713D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Close your eyes….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9CA5F-62B6-4DBE-B6D7-4990C985E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Imagine…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 shape of a Gatorade bottle</a:t>
            </a:r>
          </a:p>
          <a:p>
            <a:r>
              <a:rPr lang="en-US" sz="3200" dirty="0">
                <a:solidFill>
                  <a:schemeClr val="bg1"/>
                </a:solidFill>
              </a:rPr>
              <a:t>Absolut Vodka bottle shape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 color, shape and feel of your shampoo bottle at home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0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34ED781-5493-4A09-B66D-0BF8F4671B05}"/>
              </a:ext>
            </a:extLst>
          </p:cNvPr>
          <p:cNvSpPr txBox="1">
            <a:spLocks/>
          </p:cNvSpPr>
          <p:nvPr/>
        </p:nvSpPr>
        <p:spPr>
          <a:xfrm>
            <a:off x="728038" y="147268"/>
            <a:ext cx="11463962" cy="980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Shape + Material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47D97C-BA02-458B-948B-B1FA4A27400B}"/>
              </a:ext>
            </a:extLst>
          </p:cNvPr>
          <p:cNvSpPr/>
          <p:nvPr/>
        </p:nvSpPr>
        <p:spPr>
          <a:xfrm>
            <a:off x="0" y="1524947"/>
            <a:ext cx="12192000" cy="4917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36" name="Picture 16" descr="Image result for crazy perfume bottle">
            <a:extLst>
              <a:ext uri="{FF2B5EF4-FFF2-40B4-BE49-F238E27FC236}">
                <a16:creationId xmlns:a16="http://schemas.microsoft.com/office/drawing/2014/main" id="{C561A084-D44E-4E1E-9AEC-1363E370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248" y="2232212"/>
            <a:ext cx="2350247" cy="348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crazy perfume bottle">
            <a:extLst>
              <a:ext uri="{FF2B5EF4-FFF2-40B4-BE49-F238E27FC236}">
                <a16:creationId xmlns:a16="http://schemas.microsoft.com/office/drawing/2014/main" id="{AFA7C4AE-EF92-4328-BEA2-2EDACC00C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0" y="2940241"/>
            <a:ext cx="2833128" cy="229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crazy perfume bottle">
            <a:extLst>
              <a:ext uri="{FF2B5EF4-FFF2-40B4-BE49-F238E27FC236}">
                <a16:creationId xmlns:a16="http://schemas.microsoft.com/office/drawing/2014/main" id="{1DE0295F-9BB0-4A8D-ABD1-F5C384E4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160" y="2305738"/>
            <a:ext cx="2021417" cy="310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Image result for chanel no 5">
            <a:extLst>
              <a:ext uri="{FF2B5EF4-FFF2-40B4-BE49-F238E27FC236}">
                <a16:creationId xmlns:a16="http://schemas.microsoft.com/office/drawing/2014/main" id="{8C68A350-B8E7-4A2C-890A-17092845B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120" y="2305738"/>
            <a:ext cx="2408404" cy="321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183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3E79-ABFF-4BFA-93F1-F71C2D25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Category Cues: Packaging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CCDB0-BB70-41E2-B4BC-A2A50A343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255" y="1816385"/>
            <a:ext cx="3927764" cy="50193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toothpaste comes in…</a:t>
            </a:r>
          </a:p>
        </p:txBody>
      </p:sp>
      <p:pic>
        <p:nvPicPr>
          <p:cNvPr id="9226" name="Picture 10" descr="Image result for toothpaste">
            <a:extLst>
              <a:ext uri="{FF2B5EF4-FFF2-40B4-BE49-F238E27FC236}">
                <a16:creationId xmlns:a16="http://schemas.microsoft.com/office/drawing/2014/main" id="{324B265D-6F28-401F-B5B1-0C65D2ED0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94" y="2540977"/>
            <a:ext cx="73342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cdn.trendhunterstatic.com/phpthumbnails/52/52432/52432_2_800.jpeg">
            <a:extLst>
              <a:ext uri="{FF2B5EF4-FFF2-40B4-BE49-F238E27FC236}">
                <a16:creationId xmlns:a16="http://schemas.microsoft.com/office/drawing/2014/main" id="{4CCD3E5C-3F47-4696-AB7C-0A54D4845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9" r="21229"/>
          <a:stretch/>
        </p:blipFill>
        <p:spPr bwMode="auto">
          <a:xfrm>
            <a:off x="8227823" y="1426552"/>
            <a:ext cx="3836658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01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3E79-ABFF-4BFA-93F1-F71C2D25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Category Cues: Packaging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CCDB0-BB70-41E2-B4BC-A2A50A343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255" y="1816385"/>
            <a:ext cx="3927764" cy="50193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toothpaste comes in…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180DD4-7CC9-4D5A-A371-412BDBBE4E2F}"/>
              </a:ext>
            </a:extLst>
          </p:cNvPr>
          <p:cNvSpPr txBox="1">
            <a:spLocks/>
          </p:cNvSpPr>
          <p:nvPr/>
        </p:nvSpPr>
        <p:spPr>
          <a:xfrm>
            <a:off x="4221019" y="1816382"/>
            <a:ext cx="3927764" cy="501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mayonnaise comes in…</a:t>
            </a:r>
          </a:p>
        </p:txBody>
      </p:sp>
      <p:pic>
        <p:nvPicPr>
          <p:cNvPr id="9222" name="Picture 6" descr="kewpie-mayo">
            <a:extLst>
              <a:ext uri="{FF2B5EF4-FFF2-40B4-BE49-F238E27FC236}">
                <a16:creationId xmlns:a16="http://schemas.microsoft.com/office/drawing/2014/main" id="{DBB4D873-8E78-4728-99A0-A95789185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1" r="24061"/>
          <a:stretch/>
        </p:blipFill>
        <p:spPr bwMode="auto">
          <a:xfrm>
            <a:off x="4994609" y="2706484"/>
            <a:ext cx="19765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japanese mayonnaise">
            <a:extLst>
              <a:ext uri="{FF2B5EF4-FFF2-40B4-BE49-F238E27FC236}">
                <a16:creationId xmlns:a16="http://schemas.microsoft.com/office/drawing/2014/main" id="{F71EB376-2E4F-4248-B95B-E85D2531F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/>
          <a:stretch/>
        </p:blipFill>
        <p:spPr bwMode="auto">
          <a:xfrm>
            <a:off x="7012441" y="2706484"/>
            <a:ext cx="434135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result for mayonaise">
            <a:extLst>
              <a:ext uri="{FF2B5EF4-FFF2-40B4-BE49-F238E27FC236}">
                <a16:creationId xmlns:a16="http://schemas.microsoft.com/office/drawing/2014/main" id="{3101457E-F796-4855-931A-5E804124C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88" y="2825180"/>
            <a:ext cx="2832552" cy="319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74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3E79-ABFF-4BFA-93F1-F71C2D25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Category Cues: Packaging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CCDB0-BB70-41E2-B4BC-A2A50A343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255" y="1816385"/>
            <a:ext cx="3927764" cy="50193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toothpaste comes in…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180DD4-7CC9-4D5A-A371-412BDBBE4E2F}"/>
              </a:ext>
            </a:extLst>
          </p:cNvPr>
          <p:cNvSpPr txBox="1">
            <a:spLocks/>
          </p:cNvSpPr>
          <p:nvPr/>
        </p:nvSpPr>
        <p:spPr>
          <a:xfrm>
            <a:off x="4221019" y="1816382"/>
            <a:ext cx="3927764" cy="501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mayonnaise comes in…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6EDEB9-F99F-4D6F-ADC0-B14B10A56C5D}"/>
              </a:ext>
            </a:extLst>
          </p:cNvPr>
          <p:cNvSpPr txBox="1">
            <a:spLocks/>
          </p:cNvSpPr>
          <p:nvPr/>
        </p:nvSpPr>
        <p:spPr>
          <a:xfrm>
            <a:off x="8148783" y="1825612"/>
            <a:ext cx="3927764" cy="501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cheese comes in…</a:t>
            </a:r>
          </a:p>
        </p:txBody>
      </p:sp>
      <p:pic>
        <p:nvPicPr>
          <p:cNvPr id="12290" name="Picture 2" descr="Kraft, Cheez-Whiz, Sharp Cheddar Cheese Snack, 8oz Canister (Pack of 3) by Cheez Whiz">
            <a:extLst>
              <a:ext uri="{FF2B5EF4-FFF2-40B4-BE49-F238E27FC236}">
                <a16:creationId xmlns:a16="http://schemas.microsoft.com/office/drawing/2014/main" id="{1706FFA9-82AF-4906-BB68-C0EDF3A7E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33967"/>
          <a:stretch/>
        </p:blipFill>
        <p:spPr bwMode="auto">
          <a:xfrm>
            <a:off x="498230" y="2839914"/>
            <a:ext cx="1197516" cy="373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target.scene7.com/is/image/Target/12959295?wid=520&amp;hei=520&amp;fmt=pjpeg">
            <a:extLst>
              <a:ext uri="{FF2B5EF4-FFF2-40B4-BE49-F238E27FC236}">
                <a16:creationId xmlns:a16="http://schemas.microsoft.com/office/drawing/2014/main" id="{BEEAF8B8-878A-4381-A730-EE24A85F1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7" r="33817"/>
          <a:stretch/>
        </p:blipFill>
        <p:spPr bwMode="auto">
          <a:xfrm>
            <a:off x="2532709" y="2839914"/>
            <a:ext cx="1211120" cy="374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i.ytimg.com/vi/s57j15UWkN4/maxresdefault.jpg">
            <a:extLst>
              <a:ext uri="{FF2B5EF4-FFF2-40B4-BE49-F238E27FC236}">
                <a16:creationId xmlns:a16="http://schemas.microsoft.com/office/drawing/2014/main" id="{F620A17D-BF08-4993-A475-1EE6A218B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92" y="2832565"/>
            <a:ext cx="6652234" cy="374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06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773</Words>
  <Application>Microsoft Office PowerPoint</Application>
  <PresentationFormat>Widescreen</PresentationFormat>
  <Paragraphs>140</Paragraphs>
  <Slides>24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Berlin Sans FB</vt:lpstr>
      <vt:lpstr>Calibri</vt:lpstr>
      <vt:lpstr>Calibri Light</vt:lpstr>
      <vt:lpstr>MV Boli</vt:lpstr>
      <vt:lpstr>Times New Roman</vt:lpstr>
      <vt:lpstr>Office Theme</vt:lpstr>
      <vt:lpstr>Image</vt:lpstr>
      <vt:lpstr>Sensory Marketing  and the  Subtle Science of Packaging</vt:lpstr>
      <vt:lpstr>The Paradox of Choice by Barry Schwartz</vt:lpstr>
      <vt:lpstr>“There is too much going on  to shape an objective reality” </vt:lpstr>
      <vt:lpstr>Color and Shape</vt:lpstr>
      <vt:lpstr>Close your eyes….</vt:lpstr>
      <vt:lpstr>PowerPoint Presentation</vt:lpstr>
      <vt:lpstr>Category Cues: Packaging Type</vt:lpstr>
      <vt:lpstr>Category Cues: Packaging Type</vt:lpstr>
      <vt:lpstr>Category Cues: Packaging Type</vt:lpstr>
      <vt:lpstr>Category Cues: Packaging Type</vt:lpstr>
      <vt:lpstr>Close your eyes again, and imagine…</vt:lpstr>
      <vt:lpstr>Borrow Associations</vt:lpstr>
      <vt:lpstr>PowerPoint Presentation</vt:lpstr>
      <vt:lpstr>Bouba / Kiki effect</vt:lpstr>
      <vt:lpstr>Shapes and typefaces taste…</vt:lpstr>
      <vt:lpstr>Symbolism in typefaces (fonts)</vt:lpstr>
      <vt:lpstr>Neuroscience</vt:lpstr>
      <vt:lpstr>Touchy-feely people</vt:lpstr>
      <vt:lpstr>Touch</vt:lpstr>
      <vt:lpstr>Q: Why are Kettle Chips so hard to open?</vt:lpstr>
      <vt:lpstr>Perceptual Transference</vt:lpstr>
      <vt:lpstr>Embossment</vt:lpstr>
      <vt:lpstr>Packaging affects your perception of products  See if you can spot the cues 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Sensory Marketing  and the  Subtle Science of Packaging</dc:title>
  <dc:creator>David Frank</dc:creator>
  <cp:lastModifiedBy>David Frank</cp:lastModifiedBy>
  <cp:revision>58</cp:revision>
  <dcterms:created xsi:type="dcterms:W3CDTF">2017-09-22T22:02:56Z</dcterms:created>
  <dcterms:modified xsi:type="dcterms:W3CDTF">2017-10-03T02:33:55Z</dcterms:modified>
</cp:coreProperties>
</file>